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1" r:id="rId6"/>
    <p:sldId id="262" r:id="rId7"/>
    <p:sldId id="263" r:id="rId8"/>
    <p:sldId id="264"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10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DABF084-8D59-4D57-95EA-B6D400AEFA08}"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DABF084-8D59-4D57-95EA-B6D400AEFA0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DABF084-8D59-4D57-95EA-B6D400AEFA0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DABF084-8D59-4D57-95EA-B6D400AEFA08}"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DABF084-8D59-4D57-95EA-B6D400AEFA08}"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DABF084-8D59-4D57-95EA-B6D400AEFA08}"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DABF084-8D59-4D57-95EA-B6D400AEFA08}"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DABF084-8D59-4D57-95EA-B6D400AEFA08}"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DABF084-8D59-4D57-95EA-B6D400AEFA0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DABF084-8D59-4D57-95EA-B6D400AEFA08}"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05126D-36A8-4467-B188-784932EE5FDA}" type="datetimeFigureOut">
              <a:rPr lang="fa-IR" smtClean="0"/>
              <a:pPr/>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DABF084-8D59-4D57-95EA-B6D400AEFA08}"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2305126D-36A8-4467-B188-784932EE5FDA}" type="datetimeFigureOut">
              <a:rPr lang="fa-IR" smtClean="0"/>
              <a:pPr/>
              <a:t>1432/01/26</a:t>
            </a:fld>
            <a:endParaRPr lang="fa-IR"/>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9DABF084-8D59-4D57-95EA-B6D400AEFA0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rtl="1" eaLnBrk="1" latinLnBrk="0" hangingPunct="1">
        <a:defRPr kumimoji="0">
          <a:solidFill>
            <a:schemeClr val="tx2"/>
          </a:solidFill>
        </a:defRPr>
      </a:lvl2pPr>
      <a:lvl3pPr rtl="1" eaLnBrk="1" latinLnBrk="0" hangingPunct="1">
        <a:defRPr kumimoji="0">
          <a:solidFill>
            <a:schemeClr val="tx2"/>
          </a:solidFill>
        </a:defRPr>
      </a:lvl3pPr>
      <a:lvl4pPr rtl="1" eaLnBrk="1" latinLnBrk="0" hangingPunct="1">
        <a:defRPr kumimoji="0">
          <a:solidFill>
            <a:schemeClr val="tx2"/>
          </a:solidFill>
        </a:defRPr>
      </a:lvl4pPr>
      <a:lvl5pPr rtl="1" eaLnBrk="1" latinLnBrk="0" hangingPunct="1">
        <a:defRPr kumimoji="0">
          <a:solidFill>
            <a:schemeClr val="tx2"/>
          </a:solidFill>
        </a:defRPr>
      </a:lvl5pPr>
      <a:lvl6pPr rtl="1" eaLnBrk="1" latinLnBrk="0" hangingPunct="1">
        <a:defRPr kumimoji="0">
          <a:solidFill>
            <a:schemeClr val="tx2"/>
          </a:solidFill>
        </a:defRPr>
      </a:lvl6pPr>
      <a:lvl7pPr rtl="1" eaLnBrk="1" latinLnBrk="0" hangingPunct="1">
        <a:defRPr kumimoji="0">
          <a:solidFill>
            <a:schemeClr val="tx2"/>
          </a:solidFill>
        </a:defRPr>
      </a:lvl7pPr>
      <a:lvl8pPr rtl="1" eaLnBrk="1" latinLnBrk="0" hangingPunct="1">
        <a:defRPr kumimoji="0">
          <a:solidFill>
            <a:schemeClr val="tx2"/>
          </a:solidFill>
        </a:defRPr>
      </a:lvl8pPr>
      <a:lvl9pPr rtl="1" eaLnBrk="1" latinLnBrk="0" hangingPunct="1">
        <a:defRPr kumimoji="0">
          <a:solidFill>
            <a:schemeClr val="tx2"/>
          </a:solidFill>
        </a:defRPr>
      </a:lvl9pPr>
    </p:titleStyle>
    <p:bodyStyle>
      <a:lvl1pPr marL="342900" indent="-342900" algn="r" rtl="1"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r" rtl="1"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r" rtl="1"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r" rtl="1"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r" rtl="1"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r" rtl="1"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r" rtl="1"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r" rtl="1"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r" rtl="1"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t>افسردگي در نوجوانان</a:t>
            </a:r>
            <a:endParaRPr lang="en-US" dirty="0"/>
          </a:p>
        </p:txBody>
      </p:sp>
      <p:sp>
        <p:nvSpPr>
          <p:cNvPr id="3" name="Subtitle 2"/>
          <p:cNvSpPr>
            <a:spLocks noGrp="1"/>
          </p:cNvSpPr>
          <p:nvPr>
            <p:ph type="subTitle" idx="1"/>
          </p:nvPr>
        </p:nvSpPr>
        <p:spPr/>
        <p:txBody>
          <a:bodyPr/>
          <a:lstStyle/>
          <a:p>
            <a:endParaRPr lang="fa-I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88640"/>
            <a:ext cx="8496943" cy="6336704"/>
          </a:xfrm>
        </p:spPr>
        <p:txBody>
          <a:bodyPr>
            <a:normAutofit fontScale="92500" lnSpcReduction="10000"/>
          </a:bodyPr>
          <a:lstStyle/>
          <a:p>
            <a:pPr algn="r">
              <a:buClr>
                <a:schemeClr val="bg2"/>
              </a:buClr>
              <a:buSzPct val="100000"/>
              <a:buFont typeface="Wingdings" pitchFamily="2" charset="2"/>
              <a:buChar char="Ø"/>
            </a:pPr>
            <a:r>
              <a:rPr lang="fa-IR" dirty="0" smtClean="0"/>
              <a:t> «احساس مي‌كنم كه خيلي بي‌كس هستم»، « همه از من متنفرند» من حتي خودم هم از خودم متنفرم . چگونه مي‌توانم از اين چاه نكبت خلاص شوم» «نمي‌توانم درس بخوانم» « من هيچ دوستي ندارم» آيا اين جملات آشناست؟ آيا نظير چنين جملاتي را از زبان نوجوان خود شنيده‌ايد؟ </a:t>
            </a:r>
            <a:endParaRPr lang="fa-IR" dirty="0" smtClean="0"/>
          </a:p>
          <a:p>
            <a:pPr algn="r">
              <a:buClr>
                <a:schemeClr val="bg2"/>
              </a:buClr>
              <a:buSzPct val="100000"/>
              <a:buFont typeface="Wingdings" pitchFamily="2" charset="2"/>
              <a:buChar char="Ø"/>
            </a:pPr>
            <a:r>
              <a:rPr lang="fa-IR" dirty="0" smtClean="0"/>
              <a:t>افسردگي </a:t>
            </a:r>
            <a:r>
              <a:rPr lang="fa-IR" dirty="0" smtClean="0"/>
              <a:t>در بين نوجوانان بيشتر از آنچه قبلاً فكر مي‌كردند، رايج است. نوجواني كه بنظر گوشه‌گير و تنها مي‌رسد، در بيشتر موارد درگير يك دوره حل مسئله است. در حاليكه براي برخي ديگر يك مشكل جدي تر است كه حتي در مواردي مي‌تواند منجر به خودكشي شود</a:t>
            </a:r>
            <a:r>
              <a:rPr lang="fa-IR" dirty="0" smtClean="0"/>
              <a:t>.</a:t>
            </a:r>
          </a:p>
          <a:p>
            <a:pPr algn="r">
              <a:buClr>
                <a:schemeClr val="bg2"/>
              </a:buClr>
              <a:buSzPct val="100000"/>
              <a:buFont typeface="Wingdings" pitchFamily="2" charset="2"/>
              <a:buChar char="Ø"/>
            </a:pPr>
            <a:r>
              <a:rPr lang="fa-IR" dirty="0" smtClean="0"/>
              <a:t> </a:t>
            </a:r>
            <a:r>
              <a:rPr lang="fa-IR" dirty="0" smtClean="0"/>
              <a:t>نوجوانان افسرده احساس غمگيني مي‌كنند و ممكن است اين حالت را بعنوان احساس بي‌كسي استنباط نمايند. معمولاً اينگونه نوجوانان در ارتباطات خود با خانواده و دوستان راحت نيستند. </a:t>
            </a:r>
            <a:endParaRPr lang="fa-IR" dirty="0" smtClean="0"/>
          </a:p>
          <a:p>
            <a:pPr algn="r">
              <a:buClr>
                <a:schemeClr val="bg2"/>
              </a:buClr>
              <a:buSzPct val="100000"/>
              <a:buFont typeface="Wingdings" pitchFamily="2" charset="2"/>
              <a:buChar char="Ø"/>
            </a:pPr>
            <a:r>
              <a:rPr lang="fa-IR" dirty="0" smtClean="0"/>
              <a:t>آنها </a:t>
            </a:r>
            <a:r>
              <a:rPr lang="fa-IR" dirty="0" smtClean="0"/>
              <a:t>اغلب توانايي تمركز حواس ضعيفي دارند، در شروع عمل و اقدامات خودانگيخته بي‌نهايت مشكل دارند، تغييرات قابل توجهي در نحوه تفكر و رفتار آنها مشاهده مي‌شود، اغلب اوقات در طول شب با اختلالات خواب مواجهند و تغييراتي </a:t>
            </a:r>
            <a:r>
              <a:rPr lang="fa-IR" dirty="0" smtClean="0"/>
              <a:t>در الگوهاي غذاخوردن آنها مشاهده </a:t>
            </a:r>
            <a:r>
              <a:rPr lang="fa-IR" dirty="0" smtClean="0"/>
              <a:t>مي‌شود.</a:t>
            </a:r>
            <a:endParaRPr lang="en-US" dirty="0" smtClean="0"/>
          </a:p>
          <a:p>
            <a:pPr>
              <a:buClr>
                <a:schemeClr val="bg2"/>
              </a:buClr>
              <a:buSzPct val="100000"/>
            </a:pPr>
            <a:r>
              <a:rPr lang="fa-IR" dirty="0" smtClean="0"/>
              <a:t> </a:t>
            </a:r>
            <a:endParaRPr lang="en-US" dirty="0" smtClean="0"/>
          </a:p>
          <a:p>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260648"/>
            <a:ext cx="8352927" cy="5976664"/>
          </a:xfrm>
        </p:spPr>
        <p:txBody>
          <a:bodyPr>
            <a:normAutofit fontScale="92500"/>
          </a:bodyPr>
          <a:lstStyle/>
          <a:p>
            <a:pPr algn="r">
              <a:buClr>
                <a:schemeClr val="bg2"/>
              </a:buClr>
              <a:buSzPct val="100000"/>
              <a:buFont typeface="Wingdings" pitchFamily="2" charset="2"/>
              <a:buChar char="Ø"/>
            </a:pPr>
            <a:r>
              <a:rPr lang="fa-IR" dirty="0" smtClean="0"/>
              <a:t>ممكن </a:t>
            </a:r>
            <a:r>
              <a:rPr lang="fa-IR" dirty="0" smtClean="0"/>
              <a:t>است احساس شديد خستگي كنند، انگار خود را بزور حركت مي‌دهند يا برعكس برخي از آنان بسيار پرانرژي هستند، ممكن است احساس گناه يا بي‌ارزشي كنند. نوجواني كه مبتلا به بيماري افسردگي است، اگر كمكي كه به آن نياز دارد دريافت نكند، ممكن است اقدام به خودكشي نمايد. </a:t>
            </a:r>
            <a:endParaRPr lang="fa-IR" dirty="0" smtClean="0"/>
          </a:p>
          <a:p>
            <a:pPr algn="r">
              <a:buClr>
                <a:schemeClr val="bg2"/>
              </a:buClr>
              <a:buSzPct val="100000"/>
              <a:buFont typeface="Wingdings" pitchFamily="2" charset="2"/>
              <a:buChar char="Ø"/>
            </a:pPr>
            <a:r>
              <a:rPr lang="fa-IR" dirty="0" smtClean="0"/>
              <a:t>بطور </a:t>
            </a:r>
            <a:r>
              <a:rPr lang="fa-IR" dirty="0" smtClean="0"/>
              <a:t>عادي نوجوانان وقتي كه غمگين باشند درباره غمشان شكايت يا صحبت مي‌كنند و سعي مي‌كنند كه براي رفع آن كاري كنند. </a:t>
            </a:r>
            <a:endParaRPr lang="fa-IR" dirty="0" smtClean="0"/>
          </a:p>
          <a:p>
            <a:pPr algn="r">
              <a:buClr>
                <a:schemeClr val="bg2"/>
              </a:buClr>
              <a:buSzPct val="100000"/>
              <a:buFont typeface="Wingdings" pitchFamily="2" charset="2"/>
              <a:buChar char="Ø"/>
            </a:pPr>
            <a:r>
              <a:rPr lang="fa-IR" dirty="0" smtClean="0"/>
              <a:t>بطور </a:t>
            </a:r>
            <a:r>
              <a:rPr lang="fa-IR" dirty="0" smtClean="0"/>
              <a:t>كلي افراد در نوجواني از والدينشان دور مي‌شوند و بيشتر با همسالان خود تماس و ارتباط برقرار مي‌كنند. تفاوت بين غم معمولي نوجوانان و افسردگي بستگي به مدت زمان، شدت و ميزان انحراف خلق از خلق و رفتار معمول نوجوان دارد</a:t>
            </a:r>
            <a:r>
              <a:rPr lang="fa-IR" dirty="0" smtClean="0"/>
              <a:t>.</a:t>
            </a:r>
          </a:p>
          <a:p>
            <a:pPr algn="r">
              <a:buClr>
                <a:schemeClr val="bg2"/>
              </a:buClr>
              <a:buSzPct val="100000"/>
              <a:buFont typeface="Wingdings" pitchFamily="2" charset="2"/>
              <a:buChar char="Ø"/>
            </a:pPr>
            <a:r>
              <a:rPr lang="fa-IR" dirty="0" smtClean="0"/>
              <a:t> </a:t>
            </a:r>
            <a:r>
              <a:rPr lang="fa-IR" dirty="0" smtClean="0"/>
              <a:t>نوجوانان به دلايل مختلف غمگين مي‌شوند. نوجواناني كه بطور ممتد تحت فشار رواني هستند، افسرده مي‌شوند و اين موارد بيشتر در خانواده‌هايي اتفاق مي‌افتد كه مورد مشابهي در بين اعضاي خانواده از افسردگي وجود داشته است.</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692696"/>
            <a:ext cx="7632848" cy="5832648"/>
          </a:xfrm>
        </p:spPr>
        <p:txBody>
          <a:bodyPr>
            <a:normAutofit fontScale="92500" lnSpcReduction="20000"/>
          </a:bodyPr>
          <a:lstStyle/>
          <a:p>
            <a:r>
              <a:rPr lang="fa-IR" b="1" dirty="0" smtClean="0">
                <a:solidFill>
                  <a:srgbClr val="FF0000"/>
                </a:solidFill>
              </a:rPr>
              <a:t>چند نكته مهم</a:t>
            </a:r>
          </a:p>
          <a:p>
            <a:endParaRPr lang="en-US" dirty="0" smtClean="0">
              <a:solidFill>
                <a:srgbClr val="FF0000"/>
              </a:solidFill>
            </a:endParaRPr>
          </a:p>
          <a:p>
            <a:pPr algn="r">
              <a:buFont typeface="Wingdings" pitchFamily="2" charset="2"/>
              <a:buChar char="Ø"/>
            </a:pPr>
            <a:r>
              <a:rPr lang="fa-IR" dirty="0" smtClean="0"/>
              <a:t> در اجراي انضباط از تقويت مثبت استفاده كنيد. شرمساري و تنبيه در برقراري انضباط ممكن است باعث بروز احساس بي‌ارزشي و عدم كفايت در اداره امور زندگي در نوجوان گردد. </a:t>
            </a:r>
            <a:endParaRPr lang="en-US" dirty="0" smtClean="0"/>
          </a:p>
          <a:p>
            <a:pPr algn="r">
              <a:buFont typeface="Wingdings" pitchFamily="2" charset="2"/>
              <a:buChar char="Ø"/>
            </a:pPr>
            <a:r>
              <a:rPr lang="fa-IR" dirty="0" smtClean="0"/>
              <a:t> از ابراز حمايت بيش از حد و راهنمايي بي حد به نوجوان احتراز كنيد. حمايت بيش از حد امكان هر گونه بروز اشتباهي را از نوجوان مي‌‌ گيرد. هدايت و راهنمايي بيش از حد در زمينه آنچه كه بايد و آنچه كه نبايد توسط والدين باعث مي‌شود كه نوجوان فكر كند آنها به او اعتماد ندارند. </a:t>
            </a:r>
          </a:p>
          <a:p>
            <a:pPr algn="r">
              <a:buFont typeface="Wingdings" pitchFamily="2" charset="2"/>
              <a:buChar char="Ø"/>
            </a:pPr>
            <a:r>
              <a:rPr lang="fa-IR" dirty="0" smtClean="0"/>
              <a:t>انتظار پذيرش مطلق از طرف نوجوان خود نداشته باشيد. </a:t>
            </a:r>
          </a:p>
          <a:p>
            <a:pPr algn="r">
              <a:buFont typeface="Wingdings" pitchFamily="2" charset="2"/>
              <a:buChar char="Ø"/>
            </a:pPr>
            <a:r>
              <a:rPr lang="fa-IR" dirty="0" smtClean="0"/>
              <a:t>از نوجوان خود انتظار تكميل و برآوردن آرزوها و اهداف ناكام خود را نداشته باشيد.</a:t>
            </a:r>
          </a:p>
          <a:p>
            <a:pPr algn="r">
              <a:buFont typeface="Wingdings" pitchFamily="2" charset="2"/>
              <a:buChar char="Ø"/>
            </a:pPr>
            <a:r>
              <a:rPr lang="fa-IR" dirty="0" smtClean="0"/>
              <a:t>مجدداً ذكر مي‌گردد كه گاهگاهي احساس ناخشنودي در بين نوجوانان شايع است. </a:t>
            </a:r>
            <a:endParaRPr lang="en-US" dirty="0" smtClean="0"/>
          </a:p>
          <a:p>
            <a:pPr algn="just">
              <a:buFont typeface="Wingdings" pitchFamily="2" charset="2"/>
              <a:buChar char="Ø"/>
            </a:pPr>
            <a:endParaRPr lang="en-US" dirty="0" smtClean="0"/>
          </a:p>
          <a:p>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0"/>
            <a:ext cx="7772400" cy="1470025"/>
          </a:xfrm>
        </p:spPr>
        <p:txBody>
          <a:bodyPr/>
          <a:lstStyle/>
          <a:p>
            <a:r>
              <a:rPr lang="fa-IR" b="1" dirty="0" smtClean="0"/>
              <a:t>علائم افسردگي نوجوانان </a:t>
            </a:r>
            <a:r>
              <a:rPr lang="en-US" dirty="0" smtClean="0"/>
              <a:t/>
            </a:r>
            <a:br>
              <a:rPr lang="en-US" dirty="0" smtClean="0"/>
            </a:br>
            <a:endParaRPr lang="en-US" dirty="0"/>
          </a:p>
        </p:txBody>
      </p:sp>
      <p:sp>
        <p:nvSpPr>
          <p:cNvPr id="3" name="Subtitle 2"/>
          <p:cNvSpPr>
            <a:spLocks noGrp="1"/>
          </p:cNvSpPr>
          <p:nvPr>
            <p:ph type="subTitle" idx="1"/>
          </p:nvPr>
        </p:nvSpPr>
        <p:spPr>
          <a:xfrm>
            <a:off x="755576" y="836712"/>
            <a:ext cx="7992887" cy="5688632"/>
          </a:xfrm>
        </p:spPr>
        <p:txBody>
          <a:bodyPr>
            <a:normAutofit fontScale="92500" lnSpcReduction="10000"/>
          </a:bodyPr>
          <a:lstStyle/>
          <a:p>
            <a:pPr algn="r"/>
            <a:r>
              <a:rPr lang="fa-IR" dirty="0" smtClean="0"/>
              <a:t>درصورتي كه متوجه شديد حداقل 3 مورد يا بيشتر از موارد ذيل بمدت دوهفته يا بيشتر ادامه دارد احتمال ابتلا به افسردگي نوجواني وجود دارد: </a:t>
            </a:r>
            <a:endParaRPr lang="en-US" dirty="0" smtClean="0"/>
          </a:p>
          <a:p>
            <a:pPr algn="r">
              <a:buFont typeface="Wingdings" pitchFamily="2" charset="2"/>
              <a:buChar char="Ø"/>
            </a:pPr>
            <a:r>
              <a:rPr lang="fa-IR" dirty="0" smtClean="0"/>
              <a:t>گريه كردن، غمگيني يا بداخلاقي </a:t>
            </a:r>
            <a:endParaRPr lang="en-US" dirty="0" smtClean="0"/>
          </a:p>
          <a:p>
            <a:pPr algn="r">
              <a:buFont typeface="Wingdings" pitchFamily="2" charset="2"/>
              <a:buChar char="Ø"/>
            </a:pPr>
            <a:r>
              <a:rPr lang="fa-IR" dirty="0" smtClean="0"/>
              <a:t>گوشه گيري (احتراز از دوستان، فعاليتها و وقايع اجتماعي) </a:t>
            </a:r>
            <a:endParaRPr lang="en-US" dirty="0" smtClean="0"/>
          </a:p>
          <a:p>
            <a:pPr algn="r">
              <a:buFont typeface="Wingdings" pitchFamily="2" charset="2"/>
              <a:buChar char="Ø"/>
            </a:pPr>
            <a:r>
              <a:rPr lang="fa-IR" dirty="0" smtClean="0"/>
              <a:t>مشكلات خواب </a:t>
            </a:r>
            <a:endParaRPr lang="en-US" dirty="0" smtClean="0"/>
          </a:p>
          <a:p>
            <a:pPr algn="r">
              <a:buFont typeface="Wingdings" pitchFamily="2" charset="2"/>
              <a:buChar char="Ø"/>
            </a:pPr>
            <a:r>
              <a:rPr lang="fa-IR" dirty="0" smtClean="0"/>
              <a:t>مشكلات تغذيه </a:t>
            </a:r>
            <a:endParaRPr lang="en-US" dirty="0" smtClean="0"/>
          </a:p>
          <a:p>
            <a:pPr algn="r">
              <a:buFont typeface="Wingdings" pitchFamily="2" charset="2"/>
              <a:buChar char="Ø"/>
            </a:pPr>
            <a:r>
              <a:rPr lang="fa-IR" dirty="0" smtClean="0"/>
              <a:t>افت عملكرد مدرسه اي </a:t>
            </a:r>
            <a:endParaRPr lang="en-US" dirty="0" smtClean="0"/>
          </a:p>
          <a:p>
            <a:pPr algn="r">
              <a:buFont typeface="Wingdings" pitchFamily="2" charset="2"/>
              <a:buChar char="Ø"/>
            </a:pPr>
            <a:r>
              <a:rPr lang="fa-IR" smtClean="0"/>
              <a:t>فعاليت </a:t>
            </a:r>
            <a:r>
              <a:rPr lang="fa-IR" dirty="0" smtClean="0"/>
              <a:t>زيادي يا فقدان فعاليت انرژي </a:t>
            </a:r>
            <a:endParaRPr lang="en-US" dirty="0" smtClean="0"/>
          </a:p>
          <a:p>
            <a:pPr algn="r">
              <a:buFont typeface="Wingdings" pitchFamily="2" charset="2"/>
              <a:buChar char="Ø"/>
            </a:pPr>
            <a:r>
              <a:rPr lang="fa-IR" dirty="0" smtClean="0"/>
              <a:t>احساس گناه يا خودكم بيني </a:t>
            </a:r>
          </a:p>
          <a:p>
            <a:pPr algn="r">
              <a:buFont typeface="Wingdings" pitchFamily="2" charset="2"/>
              <a:buChar char="Ø"/>
            </a:pPr>
            <a:r>
              <a:rPr lang="fa-IR" dirty="0" smtClean="0"/>
              <a:t>خستگي بيش از حد و دائمي </a:t>
            </a:r>
          </a:p>
          <a:p>
            <a:pPr algn="r">
              <a:buFont typeface="Wingdings" pitchFamily="2" charset="2"/>
              <a:buChar char="Ø"/>
            </a:pPr>
            <a:r>
              <a:rPr lang="fa-IR" dirty="0" smtClean="0"/>
              <a:t>اشتغال ذهني بيش از حد در مورد مرگ، مردن يا آرزوي مرگ </a:t>
            </a:r>
            <a:endParaRPr lang="en-US" dirty="0" smtClean="0"/>
          </a:p>
          <a:p>
            <a:pPr algn="r">
              <a:buFont typeface="Wingdings" pitchFamily="2" charset="2"/>
              <a:buChar char="Ø"/>
            </a:pPr>
            <a:r>
              <a:rPr lang="fa-IR" dirty="0" smtClean="0"/>
              <a:t>اگر نوجواني كه مبتلا به افسردگي است كمكي دريافت نكند ممكن است بعنوان يك راه فرار از اين موقعيت، اقدام به خودكشي نمايد. </a:t>
            </a:r>
            <a:endParaRPr lang="en-US" dirty="0" smtClean="0"/>
          </a:p>
          <a:p>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0"/>
            <a:ext cx="7772400" cy="1470025"/>
          </a:xfrm>
        </p:spPr>
        <p:txBody>
          <a:bodyPr>
            <a:normAutofit fontScale="90000"/>
          </a:bodyPr>
          <a:lstStyle/>
          <a:p>
            <a:r>
              <a:rPr lang="fa-IR" sz="3300" b="1" dirty="0" smtClean="0"/>
              <a:t>چهارنشانه‌اي كه احتمال اقدام به خودكشي را مشخص مي‌كند عبارتند از : </a:t>
            </a:r>
            <a:r>
              <a:rPr lang="en-US" dirty="0" smtClean="0"/>
              <a:t/>
            </a:r>
            <a:br>
              <a:rPr lang="en-US" dirty="0" smtClean="0"/>
            </a:br>
            <a:endParaRPr lang="en-US" dirty="0"/>
          </a:p>
        </p:txBody>
      </p:sp>
      <p:sp>
        <p:nvSpPr>
          <p:cNvPr id="3" name="Subtitle 2"/>
          <p:cNvSpPr>
            <a:spLocks noGrp="1"/>
          </p:cNvSpPr>
          <p:nvPr>
            <p:ph type="subTitle" idx="1"/>
          </p:nvPr>
        </p:nvSpPr>
        <p:spPr>
          <a:xfrm>
            <a:off x="539552" y="1196752"/>
            <a:ext cx="8208912" cy="5184576"/>
          </a:xfrm>
        </p:spPr>
        <p:txBody>
          <a:bodyPr>
            <a:normAutofit fontScale="85000" lnSpcReduction="10000"/>
          </a:bodyPr>
          <a:lstStyle/>
          <a:p>
            <a:pPr algn="r">
              <a:lnSpc>
                <a:spcPct val="150000"/>
              </a:lnSpc>
            </a:pPr>
            <a:r>
              <a:rPr lang="fa-IR" dirty="0" smtClean="0">
                <a:latin typeface="Times New Roman" pitchFamily="18" charset="0"/>
                <a:cs typeface="Times New Roman" pitchFamily="18" charset="0"/>
              </a:rPr>
              <a:t>1- تهديد يا صحبت كردن در مورد كشتن خود </a:t>
            </a:r>
            <a:endParaRPr lang="en-US" dirty="0" smtClean="0">
              <a:latin typeface="Times New Roman" pitchFamily="18" charset="0"/>
              <a:cs typeface="Times New Roman" pitchFamily="18" charset="0"/>
            </a:endParaRPr>
          </a:p>
          <a:p>
            <a:pPr algn="r">
              <a:lnSpc>
                <a:spcPct val="150000"/>
              </a:lnSpc>
            </a:pPr>
            <a:r>
              <a:rPr lang="fa-IR" dirty="0" smtClean="0">
                <a:latin typeface="Times New Roman" pitchFamily="18" charset="0"/>
                <a:cs typeface="Times New Roman" pitchFamily="18" charset="0"/>
              </a:rPr>
              <a:t>2- ابراز آمادگي براي مرگ مثل بخشيدن مايملك خود، وصيت‌نامه، نامه‌هاي وداع، يا خداحافظي كردن) </a:t>
            </a:r>
            <a:endParaRPr lang="en-US" dirty="0" smtClean="0">
              <a:latin typeface="Times New Roman" pitchFamily="18" charset="0"/>
              <a:cs typeface="Times New Roman" pitchFamily="18" charset="0"/>
            </a:endParaRPr>
          </a:p>
          <a:p>
            <a:pPr algn="r">
              <a:lnSpc>
                <a:spcPct val="150000"/>
              </a:lnSpc>
            </a:pPr>
            <a:r>
              <a:rPr lang="fa-IR" dirty="0" smtClean="0">
                <a:latin typeface="Times New Roman" pitchFamily="18" charset="0"/>
                <a:cs typeface="Times New Roman" pitchFamily="18" charset="0"/>
              </a:rPr>
              <a:t>3- بنحويي صحبت كردن كه انگار هيچ اميدي به آينده ندارد. </a:t>
            </a:r>
            <a:endParaRPr lang="en-US" dirty="0" smtClean="0">
              <a:latin typeface="Times New Roman" pitchFamily="18" charset="0"/>
              <a:cs typeface="Times New Roman" pitchFamily="18" charset="0"/>
            </a:endParaRPr>
          </a:p>
          <a:p>
            <a:pPr algn="r">
              <a:lnSpc>
                <a:spcPct val="150000"/>
              </a:lnSpc>
            </a:pPr>
            <a:r>
              <a:rPr lang="fa-IR" dirty="0" smtClean="0">
                <a:latin typeface="Times New Roman" pitchFamily="18" charset="0"/>
                <a:cs typeface="Times New Roman" pitchFamily="18" charset="0"/>
              </a:rPr>
              <a:t>4- احساس بيكسي و نااميدي نسبت به خود يا سايرين </a:t>
            </a:r>
            <a:endParaRPr lang="en-US" dirty="0" smtClean="0">
              <a:latin typeface="Times New Roman" pitchFamily="18" charset="0"/>
              <a:cs typeface="Times New Roman" pitchFamily="18" charset="0"/>
            </a:endParaRPr>
          </a:p>
          <a:p>
            <a:pPr algn="r">
              <a:lnSpc>
                <a:spcPct val="150000"/>
              </a:lnSpc>
            </a:pPr>
            <a:r>
              <a:rPr lang="fa-IR" dirty="0" smtClean="0">
                <a:latin typeface="Times New Roman" pitchFamily="18" charset="0"/>
                <a:cs typeface="Times New Roman" pitchFamily="18" charset="0"/>
              </a:rPr>
              <a:t>نوجواناني كه هر كدام از اين علائم را نشان دهند بايستي حتماً به روانپزشك ارجاع شوند و كمك تخصصي ويژه دريافت كنند. اگر احساس مي‌كنيد كه نوجوان شما ممكن است از افسردگي رنج ببرد پيشنهاد مي‌شود كه نسبت به ارجاع او به يك متخصص باتجربه بهداشت روان و انجام ارزيابي دقيق اقدام نماييد. </a:t>
            </a:r>
            <a:endParaRPr lang="en-US" dirty="0" smtClean="0">
              <a:latin typeface="Times New Roman" pitchFamily="18" charset="0"/>
              <a:cs typeface="Times New Roman" pitchFamily="18" charset="0"/>
            </a:endParaRPr>
          </a:p>
          <a:p>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0"/>
            <a:ext cx="7772400" cy="1470025"/>
          </a:xfrm>
        </p:spPr>
        <p:txBody>
          <a:bodyPr>
            <a:normAutofit/>
          </a:bodyPr>
          <a:lstStyle/>
          <a:p>
            <a:r>
              <a:rPr lang="fa-IR" sz="3300" b="1" dirty="0" smtClean="0"/>
              <a:t>كمكهايي كه شما مي‌توانيد بكنيد:</a:t>
            </a:r>
            <a:r>
              <a:rPr lang="fa-IR" sz="3300" dirty="0" smtClean="0"/>
              <a:t> </a:t>
            </a:r>
            <a:r>
              <a:rPr lang="en-US" dirty="0" smtClean="0"/>
              <a:t/>
            </a:r>
            <a:br>
              <a:rPr lang="en-US" dirty="0" smtClean="0"/>
            </a:br>
            <a:endParaRPr lang="en-US" dirty="0"/>
          </a:p>
        </p:txBody>
      </p:sp>
      <p:sp>
        <p:nvSpPr>
          <p:cNvPr id="3" name="Subtitle 2"/>
          <p:cNvSpPr>
            <a:spLocks noGrp="1"/>
          </p:cNvSpPr>
          <p:nvPr>
            <p:ph type="subTitle" idx="1"/>
          </p:nvPr>
        </p:nvSpPr>
        <p:spPr>
          <a:xfrm>
            <a:off x="0" y="764704"/>
            <a:ext cx="9144000" cy="5733256"/>
          </a:xfrm>
        </p:spPr>
        <p:txBody>
          <a:bodyPr>
            <a:normAutofit fontScale="40000" lnSpcReduction="20000"/>
          </a:bodyPr>
          <a:lstStyle/>
          <a:p>
            <a:pPr algn="r">
              <a:lnSpc>
                <a:spcPct val="170000"/>
              </a:lnSpc>
              <a:buFont typeface="Wingdings" pitchFamily="2" charset="2"/>
              <a:buChar char="Ø"/>
            </a:pPr>
            <a:r>
              <a:rPr lang="fa-IR" sz="5000" dirty="0" smtClean="0">
                <a:latin typeface="Times New Roman" pitchFamily="18" charset="0"/>
                <a:cs typeface="Times New Roman" pitchFamily="18" charset="0"/>
              </a:rPr>
              <a:t>داوطلب </a:t>
            </a:r>
            <a:r>
              <a:rPr lang="fa-IR" sz="5000" dirty="0" smtClean="0">
                <a:latin typeface="Times New Roman" pitchFamily="18" charset="0"/>
                <a:cs typeface="Times New Roman" pitchFamily="18" charset="0"/>
              </a:rPr>
              <a:t>گوش دادن به صحبتهاي آنان باشيد. زماني را واقعاً صرف نوجوان خود كنيد. احساس نكنيد كه هميشه بايد توان پاسخگويي به سئوالات آنها را داشته باشيد . فقط گوش كنيد. </a:t>
            </a:r>
            <a:endParaRPr lang="fa-IR" sz="5000" dirty="0" smtClean="0">
              <a:latin typeface="Times New Roman" pitchFamily="18" charset="0"/>
              <a:cs typeface="Times New Roman" pitchFamily="18" charset="0"/>
            </a:endParaRPr>
          </a:p>
          <a:p>
            <a:pPr algn="r">
              <a:lnSpc>
                <a:spcPct val="170000"/>
              </a:lnSpc>
              <a:buFont typeface="Wingdings" pitchFamily="2" charset="2"/>
              <a:buChar char="Ø"/>
            </a:pPr>
            <a:r>
              <a:rPr lang="fa-IR" sz="5000" dirty="0" smtClean="0">
                <a:latin typeface="Times New Roman" pitchFamily="18" charset="0"/>
                <a:cs typeface="Times New Roman" pitchFamily="18" charset="0"/>
              </a:rPr>
              <a:t>مسئله </a:t>
            </a:r>
            <a:r>
              <a:rPr lang="fa-IR" sz="5000" dirty="0" smtClean="0">
                <a:latin typeface="Times New Roman" pitchFamily="18" charset="0"/>
                <a:cs typeface="Times New Roman" pitchFamily="18" charset="0"/>
              </a:rPr>
              <a:t>مطرح شده توسط آنها را كاملاً جدي بدانيد. آن مسئله ممكن است براي شما مهم نباشد ولي براي آنها اهميت دارد. به نوجوان خود نشان دهيد كه مورد توجه شماست و سعي در درك او داريد. </a:t>
            </a:r>
            <a:endParaRPr lang="en-US" sz="5000" dirty="0" smtClean="0">
              <a:latin typeface="Times New Roman" pitchFamily="18" charset="0"/>
              <a:cs typeface="Times New Roman" pitchFamily="18" charset="0"/>
            </a:endParaRPr>
          </a:p>
          <a:p>
            <a:pPr algn="r">
              <a:lnSpc>
                <a:spcPct val="170000"/>
              </a:lnSpc>
              <a:buFont typeface="Wingdings" pitchFamily="2" charset="2"/>
              <a:buChar char="Ø"/>
            </a:pPr>
            <a:r>
              <a:rPr lang="fa-IR" sz="5000" dirty="0" smtClean="0">
                <a:latin typeface="Times New Roman" pitchFamily="18" charset="0"/>
                <a:cs typeface="Times New Roman" pitchFamily="18" charset="0"/>
              </a:rPr>
              <a:t>نوجوان </a:t>
            </a:r>
            <a:r>
              <a:rPr lang="fa-IR" sz="5000" dirty="0" smtClean="0">
                <a:latin typeface="Times New Roman" pitchFamily="18" charset="0"/>
                <a:cs typeface="Times New Roman" pitchFamily="18" charset="0"/>
              </a:rPr>
              <a:t>خود را تنها نگذاريد. بيان اين جمله كمكي به نوجوان نمي‌كند: «چيزي نشده، سرت را بالا بگير، فردا حتماً روز بهتري خواهد بود، مسئله‌اي كه بوجود آمده براي او كاملاً جدي و واقعي است. </a:t>
            </a:r>
            <a:endParaRPr lang="fa-IR" sz="5000" dirty="0" smtClean="0">
              <a:latin typeface="Times New Roman" pitchFamily="18" charset="0"/>
              <a:cs typeface="Times New Roman" pitchFamily="18" charset="0"/>
            </a:endParaRPr>
          </a:p>
          <a:p>
            <a:pPr algn="r">
              <a:lnSpc>
                <a:spcPct val="170000"/>
              </a:lnSpc>
              <a:buFont typeface="Wingdings" pitchFamily="2" charset="2"/>
              <a:buChar char="Ø"/>
            </a:pPr>
            <a:r>
              <a:rPr lang="fa-IR" sz="5000" dirty="0" smtClean="0">
                <a:latin typeface="Times New Roman" pitchFamily="18" charset="0"/>
                <a:cs typeface="Times New Roman" pitchFamily="18" charset="0"/>
              </a:rPr>
              <a:t>نوجوان </a:t>
            </a:r>
            <a:r>
              <a:rPr lang="fa-IR" sz="5000" dirty="0" smtClean="0">
                <a:latin typeface="Times New Roman" pitchFamily="18" charset="0"/>
                <a:cs typeface="Times New Roman" pitchFamily="18" charset="0"/>
              </a:rPr>
              <a:t>را تشويق كنيد كه با ساير بزرگسالان نيز همانند شما صحبت كند. به او پيشنهاد كنيد كه به آنها بعنوان يك دوست بزرگسال اعتماد كند. (اين افراد مورد اعتماد والدين باشند) </a:t>
            </a:r>
            <a:endParaRPr lang="fa-IR" sz="5000" dirty="0" smtClean="0">
              <a:latin typeface="Times New Roman" pitchFamily="18" charset="0"/>
              <a:cs typeface="Times New Roman" pitchFamily="18" charset="0"/>
            </a:endParaRPr>
          </a:p>
          <a:p>
            <a:pPr algn="r">
              <a:lnSpc>
                <a:spcPct val="170000"/>
              </a:lnSpc>
              <a:buFont typeface="Wingdings" pitchFamily="2" charset="2"/>
              <a:buChar char="Ø"/>
            </a:pPr>
            <a:r>
              <a:rPr lang="fa-IR" sz="5000" dirty="0" smtClean="0">
                <a:latin typeface="Times New Roman" pitchFamily="18" charset="0"/>
                <a:cs typeface="Times New Roman" pitchFamily="18" charset="0"/>
              </a:rPr>
              <a:t>سعي كنيد نشان دهيد كه آنها برايتان اهميت دارند. آنها ممكن است از شما دوري كنند. در كنار آنها بمانيد. سعي كنيد شرايطي را فراهم كنيد كه با شما كاري را بطور مشترك انجام دهند. به آنان تأكيد نكنيد كه بايستي شاد باشند. با آنها و احوالشان كنار بياييد. </a:t>
            </a:r>
          </a:p>
          <a:p>
            <a:pPr algn="r">
              <a:lnSpc>
                <a:spcPct val="170000"/>
              </a:lnSpc>
              <a:buFont typeface="Wingdings" pitchFamily="2" charset="2"/>
              <a:buChar char="Ø"/>
            </a:pPr>
            <a:endParaRPr lang="en-US" sz="5000" dirty="0" smtClean="0">
              <a:latin typeface="Times New Roman" pitchFamily="18" charset="0"/>
              <a:cs typeface="Times New Roman" pitchFamily="18" charset="0"/>
            </a:endParaRPr>
          </a:p>
          <a:p>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0"/>
            <a:ext cx="7772400" cy="1470025"/>
          </a:xfrm>
        </p:spPr>
        <p:txBody>
          <a:bodyPr>
            <a:normAutofit/>
          </a:bodyPr>
          <a:lstStyle/>
          <a:p>
            <a:r>
              <a:rPr lang="fa-IR" sz="3300" b="1" dirty="0" smtClean="0"/>
              <a:t>كمكهايي كه شما مي‌توانيد بكنيد:</a:t>
            </a:r>
            <a:r>
              <a:rPr lang="fa-IR" sz="3300" dirty="0" smtClean="0"/>
              <a:t> </a:t>
            </a:r>
            <a:r>
              <a:rPr lang="en-US" dirty="0" smtClean="0"/>
              <a:t/>
            </a:r>
            <a:br>
              <a:rPr lang="en-US" dirty="0" smtClean="0"/>
            </a:br>
            <a:endParaRPr lang="en-US" dirty="0"/>
          </a:p>
        </p:txBody>
      </p:sp>
      <p:sp>
        <p:nvSpPr>
          <p:cNvPr id="3" name="Subtitle 2"/>
          <p:cNvSpPr>
            <a:spLocks noGrp="1"/>
          </p:cNvSpPr>
          <p:nvPr>
            <p:ph type="subTitle" idx="1"/>
          </p:nvPr>
        </p:nvSpPr>
        <p:spPr>
          <a:xfrm>
            <a:off x="0" y="692696"/>
            <a:ext cx="9144000" cy="5733256"/>
          </a:xfrm>
        </p:spPr>
        <p:txBody>
          <a:bodyPr>
            <a:normAutofit fontScale="25000" lnSpcReduction="20000"/>
          </a:bodyPr>
          <a:lstStyle/>
          <a:p>
            <a:pPr algn="r">
              <a:lnSpc>
                <a:spcPct val="170000"/>
              </a:lnSpc>
              <a:buFont typeface="Wingdings" pitchFamily="2" charset="2"/>
              <a:buChar char="Ø"/>
            </a:pPr>
            <a:r>
              <a:rPr lang="fa-IR" sz="8000" dirty="0" smtClean="0">
                <a:latin typeface="Times New Roman" pitchFamily="18" charset="0"/>
                <a:cs typeface="Times New Roman" pitchFamily="18" charset="0"/>
              </a:rPr>
              <a:t>به </a:t>
            </a:r>
            <a:r>
              <a:rPr lang="fa-IR" sz="8000" dirty="0" smtClean="0">
                <a:latin typeface="Times New Roman" pitchFamily="18" charset="0"/>
                <a:cs typeface="Times New Roman" pitchFamily="18" charset="0"/>
              </a:rPr>
              <a:t>موقع به آنها پيشنهاد كمك كنيد. دريافت كمك به موقع مانع از فرورفتن نوجوان در افسردگي عميق تر مي‌شود و پيشگيري از بروز اختلال مي‌گردد</a:t>
            </a:r>
            <a:r>
              <a:rPr lang="fa-IR" sz="8000" dirty="0" smtClean="0">
                <a:latin typeface="Times New Roman" pitchFamily="18" charset="0"/>
                <a:cs typeface="Times New Roman" pitchFamily="18" charset="0"/>
              </a:rPr>
              <a:t>.</a:t>
            </a:r>
          </a:p>
          <a:p>
            <a:pPr algn="r">
              <a:lnSpc>
                <a:spcPct val="170000"/>
              </a:lnSpc>
              <a:buFont typeface="Wingdings" pitchFamily="2" charset="2"/>
              <a:buChar char="Ø"/>
            </a:pPr>
            <a:r>
              <a:rPr lang="fa-IR" sz="8000" dirty="0" smtClean="0">
                <a:latin typeface="Times New Roman" pitchFamily="18" charset="0"/>
                <a:cs typeface="Times New Roman" pitchFamily="18" charset="0"/>
              </a:rPr>
              <a:t> </a:t>
            </a:r>
            <a:r>
              <a:rPr lang="fa-IR" sz="8000" dirty="0" smtClean="0">
                <a:latin typeface="Times New Roman" pitchFamily="18" charset="0"/>
                <a:cs typeface="Times New Roman" pitchFamily="18" charset="0"/>
              </a:rPr>
              <a:t>سعي كنيد تا علت اندوه نوجوان را دريابيد . منشاء غم كجاست؟ با درك منشاء بروز غم نوجوان بهترين وسيله براي آزادساختن خود از اثرات آنرا در اختيار دارد. </a:t>
            </a:r>
            <a:endParaRPr lang="en-US" sz="8000" dirty="0" smtClean="0">
              <a:latin typeface="Times New Roman" pitchFamily="18" charset="0"/>
              <a:cs typeface="Times New Roman" pitchFamily="18" charset="0"/>
            </a:endParaRPr>
          </a:p>
          <a:p>
            <a:pPr algn="r">
              <a:lnSpc>
                <a:spcPct val="170000"/>
              </a:lnSpc>
              <a:buFont typeface="Wingdings" pitchFamily="2" charset="2"/>
              <a:buChar char="Ø"/>
            </a:pPr>
            <a:r>
              <a:rPr lang="fa-IR" sz="8000" dirty="0" smtClean="0">
                <a:latin typeface="Times New Roman" pitchFamily="18" charset="0"/>
                <a:cs typeface="Times New Roman" pitchFamily="18" charset="0"/>
              </a:rPr>
              <a:t>انتظار </a:t>
            </a:r>
            <a:r>
              <a:rPr lang="fa-IR" sz="8000" dirty="0" smtClean="0">
                <a:latin typeface="Times New Roman" pitchFamily="18" charset="0"/>
                <a:cs typeface="Times New Roman" pitchFamily="18" charset="0"/>
              </a:rPr>
              <a:t>طرد داشته باشيد. اگر سعي در ارتباط يا حمايت از نوجوان افسرده‌اي را داريد تعجب نكنيد كه گاهي پاسخهاي منفي و يا رفتار تحريك پذيري نشان دهند. اين وضعيت را شخصي و خصوصي تعبير نكنيد. يك اصل مهم صبوري و تحمل است. </a:t>
            </a:r>
            <a:endParaRPr lang="fa-IR" sz="8000" dirty="0" smtClean="0">
              <a:latin typeface="Times New Roman" pitchFamily="18" charset="0"/>
              <a:cs typeface="Times New Roman" pitchFamily="18" charset="0"/>
            </a:endParaRPr>
          </a:p>
          <a:p>
            <a:pPr algn="r">
              <a:lnSpc>
                <a:spcPct val="170000"/>
              </a:lnSpc>
              <a:buFont typeface="Wingdings" pitchFamily="2" charset="2"/>
              <a:buChar char="Ø"/>
            </a:pPr>
            <a:r>
              <a:rPr lang="fa-IR" sz="8000" dirty="0" smtClean="0">
                <a:latin typeface="Times New Roman" pitchFamily="18" charset="0"/>
                <a:cs typeface="Times New Roman" pitchFamily="18" charset="0"/>
              </a:rPr>
              <a:t>بخاطر </a:t>
            </a:r>
            <a:r>
              <a:rPr lang="fa-IR" sz="8000" dirty="0" smtClean="0">
                <a:latin typeface="Times New Roman" pitchFamily="18" charset="0"/>
                <a:cs typeface="Times New Roman" pitchFamily="18" charset="0"/>
              </a:rPr>
              <a:t>داشته باشيد كه شما نمي‌توانيد مسئول اعمال شخص ديگري كه تحت فشار رواني يا افسردگي يا افكار خودكشي است باشيد. آنچه كه شما مي‌توانيد انجام دهيد ايفاي نقش بعنوان يك دوست مسئول علاقمند در كنار نوجوان به هنگام موقعيتهاي سخت مي‌باشد. در اين برهمه زماني مي‌توانيد به نگراني‌هاي آنها گوش كنيد، از آنها حمايت كنيد و براي دريافت كمك‌هاي تخصصي آنها را راهنمايي و ارجاع دهيد. </a:t>
            </a:r>
            <a:endParaRPr lang="en-US" sz="8000" dirty="0" smtClean="0">
              <a:latin typeface="Times New Roman" pitchFamily="18" charset="0"/>
              <a:cs typeface="Times New Roman" pitchFamily="18" charset="0"/>
            </a:endParaRPr>
          </a:p>
          <a:p>
            <a:pPr>
              <a:lnSpc>
                <a:spcPct val="170000"/>
              </a:lnSpc>
            </a:pPr>
            <a:r>
              <a:rPr lang="fa-IR" sz="8000" dirty="0" smtClean="0">
                <a:latin typeface="Times New Roman" pitchFamily="18" charset="0"/>
                <a:cs typeface="Times New Roman" pitchFamily="18" charset="0"/>
              </a:rPr>
              <a:t>تهيه </a:t>
            </a:r>
            <a:r>
              <a:rPr lang="fa-IR" sz="8000" dirty="0" smtClean="0">
                <a:latin typeface="Times New Roman" pitchFamily="18" charset="0"/>
                <a:cs typeface="Times New Roman" pitchFamily="18" charset="0"/>
              </a:rPr>
              <a:t>كننده : سودابه ملك </a:t>
            </a:r>
            <a:r>
              <a:rPr lang="fa-IR" sz="8000" dirty="0" smtClean="0">
                <a:latin typeface="Times New Roman" pitchFamily="18" charset="0"/>
                <a:cs typeface="Times New Roman" pitchFamily="18" charset="0"/>
              </a:rPr>
              <a:t>پور</a:t>
            </a:r>
            <a:r>
              <a:rPr lang="fa-IR" sz="8000" dirty="0" smtClean="0">
                <a:latin typeface="Times New Roman" pitchFamily="18" charset="0"/>
                <a:cs typeface="Times New Roman" pitchFamily="18" charset="0"/>
              </a:rPr>
              <a:t>               </a:t>
            </a:r>
            <a:r>
              <a:rPr lang="fa-IR" sz="8000" dirty="0" smtClean="0">
                <a:latin typeface="Times New Roman" pitchFamily="18" charset="0"/>
                <a:cs typeface="Times New Roman" pitchFamily="18" charset="0"/>
              </a:rPr>
              <a:t>كارشناس </a:t>
            </a:r>
            <a:r>
              <a:rPr lang="fa-IR" sz="8000" dirty="0" smtClean="0">
                <a:latin typeface="Times New Roman" pitchFamily="18" charset="0"/>
                <a:cs typeface="Times New Roman" pitchFamily="18" charset="0"/>
              </a:rPr>
              <a:t>ارشد روانشناسي كودكان استثنايي</a:t>
            </a:r>
            <a:endParaRPr lang="en-US" sz="8000" dirty="0" smtClean="0">
              <a:latin typeface="Times New Roman" pitchFamily="18" charset="0"/>
              <a:cs typeface="Times New Roman" pitchFamily="18" charset="0"/>
            </a:endParaRPr>
          </a:p>
          <a:p>
            <a:endParaRPr lang="fa-I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Brooklet">
      <a:dk1>
        <a:sysClr val="windowText" lastClr="000000"/>
      </a:dk1>
      <a:lt1>
        <a:sysClr val="window" lastClr="FFFFFF"/>
      </a:lt1>
      <a:dk2>
        <a:srgbClr val="4062E3"/>
      </a:dk2>
      <a:lt2>
        <a:srgbClr val="C7E4F8"/>
      </a:lt2>
      <a:accent1>
        <a:srgbClr val="79498D"/>
      </a:accent1>
      <a:accent2>
        <a:srgbClr val="AE236A"/>
      </a:accent2>
      <a:accent3>
        <a:srgbClr val="F88941"/>
      </a:accent3>
      <a:accent4>
        <a:srgbClr val="DEC441"/>
      </a:accent4>
      <a:accent5>
        <a:srgbClr val="9FA500"/>
      </a:accent5>
      <a:accent6>
        <a:srgbClr val="707070"/>
      </a:accent6>
      <a:hlink>
        <a:srgbClr val="0000E1"/>
      </a:hlink>
      <a:folHlink>
        <a:srgbClr val="800080"/>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Lucky Tie</Template>
  <TotalTime>25</TotalTime>
  <Words>936</Words>
  <Application>Microsoft Office PowerPoint</Application>
  <PresentationFormat>On-screen Show (4:3)</PresentationFormat>
  <Paragraphs>47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LuckyTie</vt:lpstr>
      <vt:lpstr>افسردگي در نوجوانان</vt:lpstr>
      <vt:lpstr>Slide 2</vt:lpstr>
      <vt:lpstr>Slide 3</vt:lpstr>
      <vt:lpstr>Slide 4</vt:lpstr>
      <vt:lpstr>علائم افسردگي نوجوانان  </vt:lpstr>
      <vt:lpstr>چهارنشانه‌اي كه احتمال اقدام به خودكشي را مشخص مي‌كند عبارتند از :  </vt:lpstr>
      <vt:lpstr>كمكهايي كه شما مي‌توانيد بكنيد:  </vt:lpstr>
      <vt:lpstr>كمكهايي كه شما مي‌توانيد بكنيد: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افسردگي در نوجوانان</dc:title>
  <dc:creator>ebnehoseiniz1</dc:creator>
  <cp:lastModifiedBy>ebnehoseiniz1</cp:lastModifiedBy>
  <cp:revision>9</cp:revision>
  <dcterms:created xsi:type="dcterms:W3CDTF">2010-12-29T10:10:17Z</dcterms:created>
  <dcterms:modified xsi:type="dcterms:W3CDTF">2011-01-01T05:08:15Z</dcterms:modified>
</cp:coreProperties>
</file>